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76" r:id="rId8"/>
    <p:sldId id="264" r:id="rId9"/>
    <p:sldId id="263" r:id="rId10"/>
    <p:sldId id="268" r:id="rId11"/>
    <p:sldId id="269" r:id="rId12"/>
    <p:sldId id="271" r:id="rId13"/>
    <p:sldId id="273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42EB97-A9C2-4027-897F-320BDB5D8DA4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13348D-8369-46F9-A692-1586B98518B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60%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dirty="0">
            <a:solidFill>
              <a:srgbClr val="C00000"/>
            </a:solidFill>
          </a:endParaRPr>
        </a:p>
      </dgm:t>
    </dgm:pt>
    <dgm:pt modelId="{21C31CFC-A203-4998-8F1A-79F511C88174}" type="parTrans" cxnId="{03CEE736-F541-4495-8B00-2647E04181DB}">
      <dgm:prSet/>
      <dgm:spPr/>
      <dgm:t>
        <a:bodyPr/>
        <a:lstStyle/>
        <a:p>
          <a:endParaRPr lang="ru-RU"/>
        </a:p>
      </dgm:t>
    </dgm:pt>
    <dgm:pt modelId="{F66DED40-B6D7-4DF7-805F-BB731343ED2E}" type="sibTrans" cxnId="{03CEE736-F541-4495-8B00-2647E04181DB}">
      <dgm:prSet/>
      <dgm:spPr/>
      <dgm:t>
        <a:bodyPr/>
        <a:lstStyle/>
        <a:p>
          <a:endParaRPr lang="ru-RU"/>
        </a:p>
      </dgm:t>
    </dgm:pt>
    <dgm:pt modelId="{08393821-E73D-45EE-8533-5BF7F40A73E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40%</a:t>
          </a:r>
          <a:r>
            <a:rPr lang="ru-RU" sz="180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dirty="0">
            <a:solidFill>
              <a:srgbClr val="C00000"/>
            </a:solidFill>
          </a:endParaRPr>
        </a:p>
      </dgm:t>
    </dgm:pt>
    <dgm:pt modelId="{097D4A0E-4C07-4254-BD51-7AA9CC299E56}" type="parTrans" cxnId="{67011CB4-1405-45EA-877D-99130C9021EE}">
      <dgm:prSet/>
      <dgm:spPr/>
      <dgm:t>
        <a:bodyPr/>
        <a:lstStyle/>
        <a:p>
          <a:endParaRPr lang="ru-RU"/>
        </a:p>
      </dgm:t>
    </dgm:pt>
    <dgm:pt modelId="{45E4D3AE-A203-4DD2-AB80-F350F3DE0371}" type="sibTrans" cxnId="{67011CB4-1405-45EA-877D-99130C9021EE}">
      <dgm:prSet/>
      <dgm:spPr/>
      <dgm:t>
        <a:bodyPr/>
        <a:lstStyle/>
        <a:p>
          <a:endParaRPr lang="ru-RU"/>
        </a:p>
      </dgm:t>
    </dgm:pt>
    <dgm:pt modelId="{030CD297-84E8-4E49-9ABB-478F32FCB2BF}" type="pres">
      <dgm:prSet presAssocID="{FF42EB97-A9C2-4027-897F-320BDB5D8D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B4218A-5343-4C99-B81C-DD172993C80D}" type="pres">
      <dgm:prSet presAssocID="{3813348D-8369-46F9-A692-1586B98518B8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F5B0F-6C7A-4AFB-AE83-31D9C80B3F25}" type="pres">
      <dgm:prSet presAssocID="{08393821-E73D-45EE-8533-5BF7F40A73ED}" presName="arrow" presStyleLbl="node1" presStyleIdx="1" presStyleCnt="2" custRadScaleRad="97382" custRadScaleInc="-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CEE736-F541-4495-8B00-2647E04181DB}" srcId="{FF42EB97-A9C2-4027-897F-320BDB5D8DA4}" destId="{3813348D-8369-46F9-A692-1586B98518B8}" srcOrd="0" destOrd="0" parTransId="{21C31CFC-A203-4998-8F1A-79F511C88174}" sibTransId="{F66DED40-B6D7-4DF7-805F-BB731343ED2E}"/>
    <dgm:cxn modelId="{34D8BB1F-1253-4708-9444-5D3563ACE706}" type="presOf" srcId="{08393821-E73D-45EE-8533-5BF7F40A73ED}" destId="{0C9F5B0F-6C7A-4AFB-AE83-31D9C80B3F25}" srcOrd="0" destOrd="0" presId="urn:microsoft.com/office/officeart/2005/8/layout/arrow5"/>
    <dgm:cxn modelId="{67011CB4-1405-45EA-877D-99130C9021EE}" srcId="{FF42EB97-A9C2-4027-897F-320BDB5D8DA4}" destId="{08393821-E73D-45EE-8533-5BF7F40A73ED}" srcOrd="1" destOrd="0" parTransId="{097D4A0E-4C07-4254-BD51-7AA9CC299E56}" sibTransId="{45E4D3AE-A203-4DD2-AB80-F350F3DE0371}"/>
    <dgm:cxn modelId="{8E2B700F-1B4D-44BA-A240-50DBCA4CB647}" type="presOf" srcId="{3813348D-8369-46F9-A692-1586B98518B8}" destId="{23B4218A-5343-4C99-B81C-DD172993C80D}" srcOrd="0" destOrd="0" presId="urn:microsoft.com/office/officeart/2005/8/layout/arrow5"/>
    <dgm:cxn modelId="{AEDF3569-5154-4C67-AFF0-7424CEBE89BA}" type="presOf" srcId="{FF42EB97-A9C2-4027-897F-320BDB5D8DA4}" destId="{030CD297-84E8-4E49-9ABB-478F32FCB2BF}" srcOrd="0" destOrd="0" presId="urn:microsoft.com/office/officeart/2005/8/layout/arrow5"/>
    <dgm:cxn modelId="{EDA2EC04-2677-4021-BE76-73B10E5BA078}" type="presParOf" srcId="{030CD297-84E8-4E49-9ABB-478F32FCB2BF}" destId="{23B4218A-5343-4C99-B81C-DD172993C80D}" srcOrd="0" destOrd="0" presId="urn:microsoft.com/office/officeart/2005/8/layout/arrow5"/>
    <dgm:cxn modelId="{9D50A29A-D0CB-4680-A85A-6AD4D592FBA9}" type="presParOf" srcId="{030CD297-84E8-4E49-9ABB-478F32FCB2BF}" destId="{0C9F5B0F-6C7A-4AFB-AE83-31D9C80B3F2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4218A-5343-4C99-B81C-DD172993C80D}">
      <dsp:nvSpPr>
        <dsp:cNvPr id="0" name=""/>
        <dsp:cNvSpPr/>
      </dsp:nvSpPr>
      <dsp:spPr>
        <a:xfrm rot="16200000">
          <a:off x="1357" y="899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60%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kern="1200" dirty="0">
            <a:solidFill>
              <a:srgbClr val="C00000"/>
            </a:solidFill>
          </a:endParaRPr>
        </a:p>
      </dsp:txBody>
      <dsp:txXfrm rot="5400000">
        <a:off x="1358" y="721970"/>
        <a:ext cx="2379538" cy="1442145"/>
      </dsp:txXfrm>
    </dsp:sp>
    <dsp:sp modelId="{0C9F5B0F-6C7A-4AFB-AE83-31D9C80B3F25}">
      <dsp:nvSpPr>
        <dsp:cNvPr id="0" name=""/>
        <dsp:cNvSpPr/>
      </dsp:nvSpPr>
      <dsp:spPr>
        <a:xfrm rot="5400000">
          <a:off x="3168346" y="0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40%</a:t>
          </a:r>
          <a:r>
            <a:rPr lang="ru-RU" sz="1800" kern="120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kern="1200" dirty="0">
            <a:solidFill>
              <a:srgbClr val="C00000"/>
            </a:solidFill>
          </a:endParaRPr>
        </a:p>
      </dsp:txBody>
      <dsp:txXfrm rot="-5400000">
        <a:off x="3673098" y="721072"/>
        <a:ext cx="2379538" cy="1442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CAC60-5E5D-4A6A-8347-7820724C9BE5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32A85-F5F4-4531-9C8E-2D49B224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7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…</a:t>
            </a:r>
          </a:p>
          <a:p>
            <a:pPr>
              <a:spcBef>
                <a:spcPct val="0"/>
              </a:spcBef>
            </a:pPr>
            <a:r>
              <a:rPr lang="ru-RU" altLang="ru-RU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C97C08-4797-463F-987D-8A1CEB9E8C28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38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29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65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1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87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1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2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4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56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11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9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5490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7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079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8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63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E9E7-A9F0-4F79-82CB-29648C4C0B1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9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View/0001202212280044?index=2&amp;rangeSize=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3568" y="2204864"/>
            <a:ext cx="7772400" cy="177958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</a:t>
            </a:r>
            <a:b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образовательного учреждения (ОП ДО)</a:t>
            </a: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1157179" y="333377"/>
            <a:ext cx="7048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</a:t>
            </a:r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</a:p>
          <a:p>
            <a:pPr algn="ctr"/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3696016" y="6165850"/>
            <a:ext cx="1971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Зеленогорск. </a:t>
            </a:r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07868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53" y="2564904"/>
            <a:ext cx="8353425" cy="36601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основе: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 (далее ФОП ДО),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на ФОП ДО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publication.pravo.gov.ru/Document/View/0001202212280044?index=2&amp;rangeSize=1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defRPr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государственного образовательного стандарта дошкольного образования (далее – ФГОС ДО)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нормативных правовых актов, содержащих обязательные требования к условиям организации дошкольного образования, а также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федеральными, региональными, муниципальными и институциональными нормативными документами и локальными нормативными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актами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53" y="836714"/>
            <a:ext cx="8424863" cy="197015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 –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развитие личности, мотивации и способностей детей в различных видах деятельности. </a:t>
            </a:r>
          </a:p>
          <a:p>
            <a:pPr algn="ctr"/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28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24862" cy="530914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выполнение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Указов Президента Российской Федерации: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07.05.2018 № 204 «О национальных целях и стратегических задачах развития Российской Федерации на период до 2024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21.07.2020 № 474 «О национальных целях развития Российской Федерации на период до 2030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02.07.2021 № 400 «О Стратегии национальной безопасности Российской Федерации»,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</p:txBody>
      </p:sp>
    </p:spTree>
    <p:extLst>
      <p:ext uri="{BB962C8B-B14F-4D97-AF65-F5344CB8AC3E}">
        <p14:creationId xmlns:p14="http://schemas.microsoft.com/office/powerpoint/2010/main" val="135679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124744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Программы 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 (п.41.1. ФОП  ДО).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ФГОС ДО (п.1.6. ФГОС ДО), уточнены и расширены в ФОП ДО.</a:t>
            </a:r>
            <a:endParaRPr lang="ru-RU" sz="1100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indent="540385" algn="ctr">
              <a:tabLst>
                <a:tab pos="9017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Новые 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(п.14.2. ФОП ДО)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обеспечение единых для РФ содержания ДО и планируемых результатов освоения образовательной программы ДО;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приобщение детей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построение (структурирование) содержания образовательной деятельности на основе учета возрастных и индивидуальных особенностей развития.</a:t>
            </a:r>
            <a:endParaRPr lang="ru-RU" sz="11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6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2" y="5157790"/>
            <a:ext cx="6913563" cy="646331"/>
          </a:xfrm>
          <a:prstGeom prst="rect">
            <a:avLst/>
          </a:prstGeom>
        </p:spPr>
        <p:txBody>
          <a:bodyPr>
            <a:spAutoFit/>
          </a:bodyPr>
          <a:lstStyle>
            <a:lvl1pPr indent="539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физическое и психическое развитие детей в различных видах деятельности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15601612"/>
              </p:ext>
            </p:extLst>
          </p:nvPr>
        </p:nvGraphicFramePr>
        <p:xfrm>
          <a:off x="1475581" y="1785760"/>
          <a:ext cx="6096000" cy="2886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32403" y="1052736"/>
            <a:ext cx="1582356" cy="707886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</a:p>
          <a:p>
            <a:pPr algn="ctr"/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</a:t>
            </a:r>
            <a:endParaRPr lang="ru-RU" alt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4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ОП ДО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317769" y="764706"/>
            <a:ext cx="8715375" cy="5200327"/>
          </a:xfrm>
        </p:spPr>
        <p:txBody>
          <a:bodyPr anchor="ctr"/>
          <a:lstStyle/>
          <a:p>
            <a:pPr>
              <a:spcBef>
                <a:spcPct val="0"/>
              </a:spcBef>
              <a:buFont typeface="Symbol" panose="05050102010706020507" pitchFamily="18" charset="2"/>
              <a:buNone/>
            </a:pPr>
            <a:endParaRPr lang="ru-RU" alt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2" y="1285877"/>
            <a:ext cx="3000375" cy="7858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6188" y="1285875"/>
            <a:ext cx="4786312" cy="12144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2643188"/>
            <a:ext cx="25717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500063" y="1428750"/>
            <a:ext cx="2857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90" y="1357315"/>
            <a:ext cx="464343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Раскрывают назначение ОП ДО</a:t>
            </a:r>
          </a:p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и особенности ОП, содержание разделов (целевого, содержательного и организационного)</a:t>
            </a: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357190" y="2714625"/>
            <a:ext cx="243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40" y="3643315"/>
            <a:ext cx="3000375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142875" y="3786190"/>
            <a:ext cx="2857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цели, задачи, принципы ФОП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планируемые результаты освоения ФОП в разные периоды детства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подходы к педагогической диагностике достижения планируемых результатов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43250" y="2643188"/>
            <a:ext cx="31432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Содержательный раздел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90" y="3643315"/>
            <a:ext cx="3214687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и содержание образовательной деятельности по образовательным областям во всех возрастных группах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и задачи КРР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воспитания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иные материалы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00813" y="2643188"/>
            <a:ext cx="2500312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Организационный раздел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52" y="3643315"/>
            <a:ext cx="2500313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00" name="TextBox 17"/>
          <p:cNvSpPr txBox="1">
            <a:spLocks noChangeArrowheads="1"/>
          </p:cNvSpPr>
          <p:nvPr/>
        </p:nvSpPr>
        <p:spPr bwMode="auto">
          <a:xfrm>
            <a:off x="6572252" y="3714750"/>
            <a:ext cx="250031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психолого-педагогические, кадровые условия, МТО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режим дня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перечень произведений искусства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календарный план воспитательной работы</a:t>
            </a:r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 txBox="1">
            <a:spLocks noChangeArrowheads="1"/>
          </p:cNvSpPr>
          <p:nvPr/>
        </p:nvSpPr>
        <p:spPr bwMode="auto">
          <a:xfrm>
            <a:off x="1314949" y="551022"/>
            <a:ext cx="7408863" cy="35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19192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3764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28336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2908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marL="128588" lvl="0" indent="-102870" algn="ctr" defTabSz="514350">
              <a:lnSpc>
                <a:spcPct val="90000"/>
              </a:lnSpc>
              <a:spcBef>
                <a:spcPts val="750"/>
              </a:spcBef>
              <a:buClr>
                <a:srgbClr val="A6B727"/>
              </a:buClr>
              <a:buSzPct val="80000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дошкольного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д/с № 13</a:t>
            </a:r>
          </a:p>
          <a:p>
            <a:pPr marL="25718" lvl="0" indent="0" defTabSz="514350">
              <a:lnSpc>
                <a:spcPct val="90000"/>
              </a:lnSpc>
              <a:spcBef>
                <a:spcPts val="750"/>
              </a:spcBef>
              <a:buClr>
                <a:srgbClr val="A6B727"/>
              </a:buClr>
              <a:buSzPct val="80000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определяет содержание и организацию образовательного процесса для воспитанников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 месяцев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 лет </a:t>
            </a:r>
          </a:p>
          <a:p>
            <a:pPr marL="128588" lvl="0" indent="-102870" defTabSz="514350">
              <a:lnSpc>
                <a:spcPct val="90000"/>
              </a:lnSpc>
              <a:spcBef>
                <a:spcPts val="750"/>
              </a:spcBef>
              <a:buClr>
                <a:srgbClr val="A6B727"/>
              </a:buClr>
              <a:buSzPct val="80000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 обучение в очной форме,</a:t>
            </a:r>
          </a:p>
          <a:p>
            <a:pPr marL="25718" lvl="0" indent="0" defTabSz="514350">
              <a:lnSpc>
                <a:spcPct val="90000"/>
              </a:lnSpc>
              <a:spcBef>
                <a:spcPts val="750"/>
              </a:spcBef>
              <a:buClr>
                <a:srgbClr val="A6B727"/>
              </a:buClr>
              <a:buSzPct val="80000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осуществляется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русском языке.</a:t>
            </a:r>
          </a:p>
        </p:txBody>
      </p:sp>
    </p:spTree>
    <p:extLst>
      <p:ext uri="{BB962C8B-B14F-4D97-AF65-F5344CB8AC3E}">
        <p14:creationId xmlns:p14="http://schemas.microsoft.com/office/powerpoint/2010/main" val="248903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 txBox="1">
            <a:spLocks noChangeArrowheads="1"/>
          </p:cNvSpPr>
          <p:nvPr/>
        </p:nvSpPr>
        <p:spPr bwMode="auto">
          <a:xfrm>
            <a:off x="1187626" y="1916834"/>
            <a:ext cx="74088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19192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3764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28336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2908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 eaLnBrk="1" hangingPunct="1">
              <a:buFont typeface="Symbol" panose="05050102010706020507" pitchFamily="18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и воспитания –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области: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пособий</a:t>
            </a:r>
            <a:endParaRPr lang="ru-RU" alt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«Социально – коммуникативное развитие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пособий</a:t>
            </a:r>
            <a:endParaRPr lang="ru-RU" alt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«Познавательное развитие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пособий </a:t>
            </a:r>
            <a:endParaRPr lang="ru-RU" alt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«Речевое развитие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пособий</a:t>
            </a:r>
            <a:endParaRPr lang="ru-RU" alt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«Художественно – эстетическое развитие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пособий</a:t>
            </a:r>
            <a:endParaRPr lang="ru-RU" alt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94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1577977" y="687390"/>
            <a:ext cx="5554663" cy="320601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  <a:defRPr/>
            </a:pPr>
            <a:r>
              <a:rPr lang="ru-RU" sz="2000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 ДО </a:t>
            </a:r>
            <a:r>
              <a:rPr lang="ru-RU" sz="2000" b="1" spc="-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содержательном разделе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22450" y="1424512"/>
            <a:ext cx="7346045" cy="461664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з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адачи</a:t>
            </a:r>
            <a:r>
              <a:rPr lang="ru-RU" sz="2400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z="2400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содержание</a:t>
            </a:r>
            <a:r>
              <a:rPr lang="ru-RU" sz="2400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образования</a:t>
            </a:r>
            <a:r>
              <a:rPr lang="ru-RU" sz="2400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(обучения</a:t>
            </a:r>
            <a:r>
              <a:rPr lang="ru-RU" sz="2400" spc="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z="2400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воспитания)</a:t>
            </a:r>
            <a:r>
              <a:rPr lang="ru-RU" sz="2400" spc="2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 </a:t>
            </a:r>
            <a:r>
              <a:rPr lang="ru-RU" sz="2400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образовательным </a:t>
            </a:r>
            <a:r>
              <a:rPr lang="ru-RU" sz="2400" spc="-15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областям</a:t>
            </a:r>
          </a:p>
          <a:p>
            <a:pPr>
              <a:buSzPct val="80357"/>
              <a:tabLst>
                <a:tab pos="527685" algn="l"/>
                <a:tab pos="528320" algn="l"/>
              </a:tabLst>
              <a:defRPr/>
            </a:pPr>
            <a:endParaRPr lang="ru-RU" sz="1100" spc="-15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z="2400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в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ариативные</a:t>
            </a:r>
            <a:r>
              <a:rPr lang="ru-RU" sz="24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формы,</a:t>
            </a:r>
            <a:r>
              <a:rPr lang="ru-RU" sz="2400" spc="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способы,</a:t>
            </a:r>
            <a:r>
              <a:rPr lang="ru-RU" sz="2400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методы</a:t>
            </a:r>
            <a:r>
              <a:rPr lang="ru-RU" sz="2400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реализации</a:t>
            </a:r>
            <a:r>
              <a:rPr lang="ru-RU" sz="24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Программы</a:t>
            </a:r>
          </a:p>
          <a:p>
            <a:pPr>
              <a:buSzPct val="80357"/>
              <a:tabLst>
                <a:tab pos="527685" algn="l"/>
                <a:tab pos="528320" algn="l"/>
              </a:tabLst>
              <a:defRPr/>
            </a:pPr>
            <a:endParaRPr lang="ru-RU" sz="1100" spc="-5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о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собенности образовательной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деятельности</a:t>
            </a:r>
            <a:r>
              <a:rPr lang="ru-RU" sz="24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разных</a:t>
            </a:r>
            <a:r>
              <a:rPr lang="ru-RU" sz="2400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видов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и </a:t>
            </a:r>
            <a:r>
              <a:rPr lang="ru-RU" sz="2400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культурных </a:t>
            </a:r>
            <a:r>
              <a:rPr lang="ru-RU" sz="2400" spc="-5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практик</a:t>
            </a:r>
          </a:p>
          <a:p>
            <a:pPr>
              <a:buSzPct val="80357"/>
              <a:tabLst>
                <a:tab pos="527685" algn="l"/>
                <a:tab pos="528320" algn="l"/>
              </a:tabLst>
              <a:defRPr/>
            </a:pPr>
            <a:endParaRPr lang="ru-RU" sz="1200" spc="-5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с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пособы</a:t>
            </a:r>
            <a:r>
              <a:rPr lang="ru-RU" sz="2400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z="2400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направления</a:t>
            </a:r>
            <a:r>
              <a:rPr lang="ru-RU" sz="24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поддержки</a:t>
            </a:r>
            <a:r>
              <a:rPr lang="ru-RU" sz="2400" spc="2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детской</a:t>
            </a:r>
            <a:r>
              <a:rPr lang="ru-RU" sz="2400" spc="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инициативы</a:t>
            </a:r>
          </a:p>
          <a:p>
            <a:pPr>
              <a:buSzPct val="80357"/>
              <a:tabLst>
                <a:tab pos="527685" algn="l"/>
                <a:tab pos="528320" algn="l"/>
              </a:tabLst>
              <a:defRPr/>
            </a:pPr>
            <a:endParaRPr lang="ru-RU" sz="1200" spc="-10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особенности взаимодействия </a:t>
            </a:r>
            <a:r>
              <a:rPr lang="ru-RU" sz="2400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педагогического коллектива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 </a:t>
            </a:r>
            <a:r>
              <a:rPr lang="ru-RU" sz="2400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семьями</a:t>
            </a:r>
            <a:r>
              <a:rPr lang="ru-RU" sz="2400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z="2400" spc="-10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обучающихся</a:t>
            </a:r>
            <a:endParaRPr lang="ru-RU" sz="2400" spc="-30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0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27584" y="300073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Характеристика взаимодействия ДОУ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семьями воспитанников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1121" y="1176911"/>
            <a:ext cx="2808312" cy="45211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20072" y="1161857"/>
            <a:ext cx="2808312" cy="446649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3810" y="4709166"/>
            <a:ext cx="3312368" cy="37862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9634" y="5182010"/>
            <a:ext cx="40207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 семьи в воспитании, обучении и развитии ребенка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Открытость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Индивидуально-дифференцированный подход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Возрастосообразность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8018" y="1814174"/>
            <a:ext cx="376591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единства подходов к воспитанию и обучению детей в условиях ДОО и семьи; повышение воспитательного потенциала семьи.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в вопросах образования, охраны и укрепления здоровья детей младенческого, раннего и дошкольного возраста.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95937" y="1572347"/>
            <a:ext cx="50003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родителей и общественности относительно целей дошкольного образования, общих для всего образовательного пространства РФ, о мерах господдержки семьям, имеющим детей дошкольного возраста, а также об образовательной программе, реализуемой в ДОО.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Просвещение родителей, повышение их правовой, психолого-педагогической компетентности в вопросах охраны и укрепления здоровья, развития и образования детей.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развития ответственного и осознанного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родительства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 базовой основы благополучия семьи.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взаимодействия в форме сотрудничества и установления партнерских отношений с родителями детей младенческого, раннего и дошкольного возраста для решения образовательных задач.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родителей в образовательный процесс.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9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764704"/>
            <a:ext cx="6399684" cy="57606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</a:rPr>
              <a:t>        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по взаимодействию с родителями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6172" y="1556794"/>
            <a:ext cx="7407275" cy="43926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собрания, конференции, мастер-классы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ДОУ через Управляющий совет; родительский совет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уголки и информационные стенды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открытых дверей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 ДОУ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создании развивающей среды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педагогическом процессе (открытые просмотры, проекты, акции, привлечение родителей к подготовке праздников)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 с участием воспитанников, педагогов,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3918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0245" y="691481"/>
            <a:ext cx="71305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воспитания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Разработана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ФОП ДО,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 Федерального закона № 304-ФЗ от 31.07.2020 «О внесении изменений в Федеральный закон «Об образовании в Российской Федерации» по вопросам воспитания обучающихся»,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Плана мероприятий по реализации в 2021-2025 годах Стратегии развития воспитания в Российской Федерации на период до 2025 года.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региональной специфики реализации Стратегии развития воспитания в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Красноярском крае. 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отражает интересы и запросы участников образовательных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отношений:</a:t>
            </a:r>
            <a:endParaRPr lang="ru-RU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признавая приоритетную роль его личностного развития на основе возрастных и индивидуальных особенностей, интересов и потребностей;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 (законных представителей) и значимых для ребенка взрослых;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общества.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236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4446" y="185080"/>
            <a:ext cx="8528540" cy="629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Направления </a:t>
            </a:r>
            <a:r>
              <a:rPr lang="ru-RU" b="1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воспитания</a:t>
            </a:r>
            <a:endParaRPr lang="ru-RU" sz="1200" kern="50" dirty="0" smtClean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      Патриотическое направление воспитания</a:t>
            </a:r>
            <a:endParaRPr lang="ru-RU" sz="1200" kern="50" dirty="0" smtClean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Духовно-нравственное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Социальное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Познавательное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Физическое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оздоровительное 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Трудовое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Эстетическое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</a:rPr>
              <a:t> </a:t>
            </a:r>
            <a:endParaRPr lang="ru-RU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</a:rPr>
              <a:t>Концептуальные положения воспитательной системы ДОУ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культуры, духовно-нравственных ценностей, развитие физических, интеллектуальных, нравственных, эстетических и личностных качеств, формирование предпосылок учебной деятельности, сохранение и укрепление здоровья воспитанников,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комфортных, безопасных условий для  всестороннего развития, воспитания детей, их успешной социализации,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сплочение и консолидация коллектива ДОУ, укрепление социальной солидарности, повышение доверия личности, к жизни в России, согражданам, коллегам, обществу, настоящему и будущему малой Родины, Российской Федерации, на основе базовых ценностей Российского гражданского общества и развитие у подрастающего поколения навыков позитивной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социализации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42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348040" y="4027490"/>
            <a:ext cx="2206625" cy="2206625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35653" tIns="335653" rIns="335653" bIns="335653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5659438" y="3789365"/>
            <a:ext cx="3232150" cy="2179637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169"/>
              <a:ext cx="1820901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1884" y="4292285"/>
              <a:ext cx="2578155" cy="1676428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9568" tIns="79568" rIns="79568" bIns="79568" spcCol="1270" anchor="b"/>
            <a:lstStyle/>
            <a:p>
              <a:pPr defTabSz="711200">
                <a:lnSpc>
                  <a:spcPct val="90000"/>
                </a:lnSpc>
                <a:defRPr/>
              </a:pP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dirty="0" err="1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dirty="0">
                  <a:latin typeface="Arial" pitchFamily="34" charset="0"/>
                  <a:cs typeface="Arial" pitchFamily="34" charset="0"/>
                </a:rPr>
                <a:t> среда</a:t>
              </a: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5018088" y="1628777"/>
            <a:ext cx="2938462" cy="2239963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537"/>
              <a:ext cx="2016957" cy="62881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3248" y="2003549"/>
              <a:ext cx="2094716" cy="1676841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финансовые</a:t>
              </a: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" name="Группа 22"/>
          <p:cNvGrpSpPr>
            <a:grpSpLocks/>
          </p:cNvGrpSpPr>
          <p:nvPr/>
        </p:nvGrpSpPr>
        <p:grpSpPr bwMode="auto">
          <a:xfrm>
            <a:off x="3403600" y="981075"/>
            <a:ext cx="2095500" cy="2947988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1999" y="2765517"/>
              <a:ext cx="1698918" cy="6285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1962"/>
              <a:ext cx="2094999" cy="167668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6" name="Группа 20"/>
          <p:cNvGrpSpPr>
            <a:grpSpLocks/>
          </p:cNvGrpSpPr>
          <p:nvPr/>
        </p:nvGrpSpPr>
        <p:grpSpPr bwMode="auto">
          <a:xfrm>
            <a:off x="827090" y="1700213"/>
            <a:ext cx="2382837" cy="2863850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043" y="3240638"/>
              <a:ext cx="2016798" cy="62864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4919" y="2003882"/>
              <a:ext cx="2095483" cy="1675640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7" name="Группа 21"/>
          <p:cNvGrpSpPr>
            <a:grpSpLocks/>
          </p:cNvGrpSpPr>
          <p:nvPr/>
        </p:nvGrpSpPr>
        <p:grpSpPr bwMode="auto">
          <a:xfrm>
            <a:off x="250827" y="3789365"/>
            <a:ext cx="3006725" cy="2179637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7849" y="4816169"/>
              <a:ext cx="1569645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361" y="4292285"/>
              <a:ext cx="2094977" cy="1676428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4778" y="211110"/>
            <a:ext cx="6591985" cy="56835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Организационный раздел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96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68</TotalTime>
  <Words>1052</Words>
  <Application>Microsoft Office PowerPoint</Application>
  <PresentationFormat>Экран (4:3)</PresentationFormat>
  <Paragraphs>132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SimSun</vt:lpstr>
      <vt:lpstr>Arial</vt:lpstr>
      <vt:lpstr>Arial Unicode MS</vt:lpstr>
      <vt:lpstr>Calibri</vt:lpstr>
      <vt:lpstr>Century Gothic</vt:lpstr>
      <vt:lpstr>Mangal</vt:lpstr>
      <vt:lpstr>Symbol</vt:lpstr>
      <vt:lpstr>Times New Roman</vt:lpstr>
      <vt:lpstr>Wingdings</vt:lpstr>
      <vt:lpstr>Wingdings 3</vt:lpstr>
      <vt:lpstr>Легкий дым</vt:lpstr>
      <vt:lpstr>Краткая презентация  образовательной программы дошкольного образовательного учреждения (ОП ДО)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ОП ДО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Формы работы по взаимодействию с родителями</vt:lpstr>
      <vt:lpstr>Презентация PowerPoint</vt:lpstr>
      <vt:lpstr>Презентация PowerPoint</vt:lpstr>
      <vt:lpstr>Организационный раздел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 образовательной программы дошкольного образовательного учреждения (ОП ДО)</dc:title>
  <dc:creator>User</dc:creator>
  <cp:lastModifiedBy>Admin</cp:lastModifiedBy>
  <cp:revision>12</cp:revision>
  <dcterms:created xsi:type="dcterms:W3CDTF">2023-08-02T09:43:03Z</dcterms:created>
  <dcterms:modified xsi:type="dcterms:W3CDTF">2024-03-22T09:15:45Z</dcterms:modified>
</cp:coreProperties>
</file>